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Lst>
  <p:sldSz cx="18288000" cy="10287000"/>
  <p:notesSz cx="6858000" cy="9144000"/>
  <p:embeddedFontLst>
    <p:embeddedFont>
      <p:font typeface="Anonymous Pro" charset="1" panose="02060609030202000504"/>
      <p:regular r:id="rId6"/>
    </p:embeddedFont>
    <p:embeddedFont>
      <p:font typeface="Anonymous Pro Bold" charset="1" panose="02060809030202000504"/>
      <p:regular r:id="rId7"/>
    </p:embeddedFont>
    <p:embeddedFont>
      <p:font typeface="Anonymous Pro Italics" charset="1" panose="02060609030202000504"/>
      <p:regular r:id="rId8"/>
    </p:embeddedFont>
    <p:embeddedFont>
      <p:font typeface="Anonymous Pro Bold Italics" charset="1" panose="020608090302020005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F08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6000"/>
          </a:blip>
          <a:srcRect l="0" t="0" r="0" b="0"/>
          <a:stretch>
            <a:fillRect/>
          </a:stretch>
        </p:blipFill>
        <p:spPr>
          <a:xfrm flipH="false" flipV="false" rot="0">
            <a:off x="2783150" y="-1483841"/>
            <a:ext cx="12707561" cy="1270756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10800000">
            <a:off x="15965626" y="7859590"/>
            <a:ext cx="5266205" cy="5429078"/>
          </a:xfrm>
          <a:prstGeom prst="rect">
            <a:avLst/>
          </a:prstGeom>
        </p:spPr>
      </p:pic>
      <p:sp>
        <p:nvSpPr>
          <p:cNvPr name="TextBox 4" id="4"/>
          <p:cNvSpPr txBox="true"/>
          <p:nvPr/>
        </p:nvSpPr>
        <p:spPr>
          <a:xfrm rot="0">
            <a:off x="2184568" y="2754843"/>
            <a:ext cx="13918864" cy="5104747"/>
          </a:xfrm>
          <a:prstGeom prst="rect">
            <a:avLst/>
          </a:prstGeom>
        </p:spPr>
        <p:txBody>
          <a:bodyPr anchor="t" rtlCol="false" tIns="0" lIns="0" bIns="0" rIns="0">
            <a:spAutoFit/>
          </a:bodyPr>
          <a:lstStyle/>
          <a:p>
            <a:pPr algn="ctr">
              <a:lnSpc>
                <a:spcPts val="7922"/>
              </a:lnSpc>
            </a:pPr>
            <a:r>
              <a:rPr lang="en-US" sz="8338" spc="83">
                <a:solidFill>
                  <a:srgbClr val="FBF1EF"/>
                </a:solidFill>
                <a:latin typeface="Anonymous Pro Bold"/>
              </a:rPr>
              <a:t>SEMI-REAL-TIME REMOVAL OF BASELINE FLUCTIATIONS IN ELECTROCARDIOGRAM (ECG) SIGNALS BY IIR-LPF</a:t>
            </a:r>
          </a:p>
        </p:txBody>
      </p:sp>
      <p:sp>
        <p:nvSpPr>
          <p:cNvPr name="TextBox 5" id="5"/>
          <p:cNvSpPr txBox="true"/>
          <p:nvPr/>
        </p:nvSpPr>
        <p:spPr>
          <a:xfrm rot="-5400000">
            <a:off x="-1802166" y="6187086"/>
            <a:ext cx="5595057" cy="547370"/>
          </a:xfrm>
          <a:prstGeom prst="rect">
            <a:avLst/>
          </a:prstGeom>
        </p:spPr>
        <p:txBody>
          <a:bodyPr anchor="t" rtlCol="false" tIns="0" lIns="0" bIns="0" rIns="0">
            <a:spAutoFit/>
          </a:bodyPr>
          <a:lstStyle/>
          <a:p>
            <a:pPr>
              <a:lnSpc>
                <a:spcPts val="4480"/>
              </a:lnSpc>
            </a:pPr>
            <a:r>
              <a:rPr lang="en-US" sz="3200" spc="288">
                <a:solidFill>
                  <a:srgbClr val="FBF1EF"/>
                </a:solidFill>
                <a:latin typeface="Anonymous Pro"/>
              </a:rPr>
              <a:t>SIGNAL PROCESSING</a:t>
            </a:r>
          </a:p>
        </p:txBody>
      </p:sp>
      <p:sp>
        <p:nvSpPr>
          <p:cNvPr name="TextBox 6" id="6"/>
          <p:cNvSpPr txBox="true"/>
          <p:nvPr/>
        </p:nvSpPr>
        <p:spPr>
          <a:xfrm rot="5400000">
            <a:off x="14707198" y="3417816"/>
            <a:ext cx="5595058" cy="490855"/>
          </a:xfrm>
          <a:prstGeom prst="rect">
            <a:avLst/>
          </a:prstGeom>
        </p:spPr>
        <p:txBody>
          <a:bodyPr anchor="t" rtlCol="false" tIns="0" lIns="0" bIns="0" rIns="0">
            <a:spAutoFit/>
          </a:bodyPr>
          <a:lstStyle/>
          <a:p>
            <a:pPr>
              <a:lnSpc>
                <a:spcPts val="3919"/>
              </a:lnSpc>
            </a:pPr>
            <a:r>
              <a:rPr lang="en-US" sz="2800" spc="196">
                <a:solidFill>
                  <a:srgbClr val="FBF1EF"/>
                </a:solidFill>
                <a:latin typeface="Anonymous Pro"/>
              </a:rPr>
              <a:t>Presented by Group 1</a:t>
            </a:r>
          </a:p>
        </p:txBody>
      </p:sp>
      <p:pic>
        <p:nvPicPr>
          <p:cNvPr name="Picture 7" id="7"/>
          <p:cNvPicPr>
            <a:picLocks noChangeAspect="true"/>
          </p:cNvPicPr>
          <p:nvPr/>
        </p:nvPicPr>
        <p:blipFill>
          <a:blip r:embed="rId3"/>
          <a:srcRect l="0" t="0" r="0" b="0"/>
          <a:stretch>
            <a:fillRect/>
          </a:stretch>
        </p:blipFill>
        <p:spPr>
          <a:xfrm flipH="false" flipV="false" rot="5400000">
            <a:off x="-3391323" y="-2845521"/>
            <a:ext cx="5266205" cy="542907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F0824"/>
        </a:solidFill>
      </p:bgPr>
    </p:bg>
    <p:spTree>
      <p:nvGrpSpPr>
        <p:cNvPr id="1" name=""/>
        <p:cNvGrpSpPr/>
        <p:nvPr/>
      </p:nvGrpSpPr>
      <p:grpSpPr>
        <a:xfrm>
          <a:off x="0" y="0"/>
          <a:ext cx="0" cy="0"/>
          <a:chOff x="0" y="0"/>
          <a:chExt cx="0" cy="0"/>
        </a:xfrm>
      </p:grpSpPr>
      <p:grpSp>
        <p:nvGrpSpPr>
          <p:cNvPr name="Group 2" id="2"/>
          <p:cNvGrpSpPr/>
          <p:nvPr/>
        </p:nvGrpSpPr>
        <p:grpSpPr>
          <a:xfrm rot="-10800000">
            <a:off x="15043042" y="-402888"/>
            <a:ext cx="2216258" cy="2863175"/>
            <a:chOff x="0" y="0"/>
            <a:chExt cx="4842510" cy="6256020"/>
          </a:xfrm>
        </p:grpSpPr>
        <p:sp>
          <p:nvSpPr>
            <p:cNvPr name="Freeform 3" id="3"/>
            <p:cNvSpPr/>
            <p:nvPr/>
          </p:nvSpPr>
          <p:spPr>
            <a:xfrm>
              <a:off x="29210" y="12700"/>
              <a:ext cx="4775200" cy="6209030"/>
            </a:xfrm>
            <a:custGeom>
              <a:avLst/>
              <a:gdLst/>
              <a:ahLst/>
              <a:cxnLst/>
              <a:rect r="r" b="b" t="t" l="l"/>
              <a:pathLst>
                <a:path h="6209030" w="477520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FBF1EF"/>
            </a:solidFill>
          </p:spPr>
        </p:sp>
      </p:grpSp>
      <p:sp>
        <p:nvSpPr>
          <p:cNvPr name="TextBox 4" id="4"/>
          <p:cNvSpPr txBox="true"/>
          <p:nvPr/>
        </p:nvSpPr>
        <p:spPr>
          <a:xfrm rot="5400000">
            <a:off x="13056982" y="5851195"/>
            <a:ext cx="6169329" cy="644881"/>
          </a:xfrm>
          <a:prstGeom prst="rect">
            <a:avLst/>
          </a:prstGeom>
        </p:spPr>
        <p:txBody>
          <a:bodyPr anchor="t" rtlCol="false" tIns="0" lIns="0" bIns="0" rIns="0">
            <a:spAutoFit/>
          </a:bodyPr>
          <a:lstStyle/>
          <a:p>
            <a:pPr>
              <a:lnSpc>
                <a:spcPts val="4807"/>
              </a:lnSpc>
            </a:pPr>
            <a:r>
              <a:rPr lang="en-US" sz="4370" spc="87">
                <a:solidFill>
                  <a:srgbClr val="FBF1EF"/>
                </a:solidFill>
                <a:latin typeface="Anonymous Pro Bold"/>
              </a:rPr>
              <a:t>HASIL CHEBYSHEV</a:t>
            </a:r>
          </a:p>
        </p:txBody>
      </p:sp>
      <p:pic>
        <p:nvPicPr>
          <p:cNvPr name="Picture 5" id="5"/>
          <p:cNvPicPr>
            <a:picLocks noChangeAspect="true"/>
          </p:cNvPicPr>
          <p:nvPr/>
        </p:nvPicPr>
        <p:blipFill>
          <a:blip r:embed="rId2"/>
          <a:srcRect l="0" t="0" r="0" b="0"/>
          <a:stretch>
            <a:fillRect/>
          </a:stretch>
        </p:blipFill>
        <p:spPr>
          <a:xfrm flipH="false" flipV="false" rot="0">
            <a:off x="1586824" y="1028700"/>
            <a:ext cx="12256851" cy="8229600"/>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1EF"/>
        </a:solidFill>
      </p:bgPr>
    </p:bg>
    <p:spTree>
      <p:nvGrpSpPr>
        <p:cNvPr id="1" name=""/>
        <p:cNvGrpSpPr/>
        <p:nvPr/>
      </p:nvGrpSpPr>
      <p:grpSpPr>
        <a:xfrm>
          <a:off x="0" y="0"/>
          <a:ext cx="0" cy="0"/>
          <a:chOff x="0" y="0"/>
          <a:chExt cx="0" cy="0"/>
        </a:xfrm>
      </p:grpSpPr>
      <p:grpSp>
        <p:nvGrpSpPr>
          <p:cNvPr name="Group 2" id="2"/>
          <p:cNvGrpSpPr/>
          <p:nvPr/>
        </p:nvGrpSpPr>
        <p:grpSpPr>
          <a:xfrm rot="-10800000">
            <a:off x="1028700" y="-402888"/>
            <a:ext cx="2216258" cy="2863175"/>
            <a:chOff x="0" y="0"/>
            <a:chExt cx="4842510" cy="6256020"/>
          </a:xfrm>
        </p:grpSpPr>
        <p:sp>
          <p:nvSpPr>
            <p:cNvPr name="Freeform 3" id="3"/>
            <p:cNvSpPr/>
            <p:nvPr/>
          </p:nvSpPr>
          <p:spPr>
            <a:xfrm>
              <a:off x="29210" y="12700"/>
              <a:ext cx="4775200" cy="6209030"/>
            </a:xfrm>
            <a:custGeom>
              <a:avLst/>
              <a:gdLst/>
              <a:ahLst/>
              <a:cxnLst/>
              <a:rect r="r" b="b" t="t" l="l"/>
              <a:pathLst>
                <a:path h="6209030" w="477520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grpSp>
        <p:nvGrpSpPr>
          <p:cNvPr name="Group 4" id="4"/>
          <p:cNvGrpSpPr/>
          <p:nvPr/>
        </p:nvGrpSpPr>
        <p:grpSpPr>
          <a:xfrm rot="-5400000">
            <a:off x="16447678" y="6718583"/>
            <a:ext cx="2216258" cy="2863175"/>
            <a:chOff x="0" y="0"/>
            <a:chExt cx="4842510" cy="6256020"/>
          </a:xfrm>
        </p:grpSpPr>
        <p:sp>
          <p:nvSpPr>
            <p:cNvPr name="Freeform 5" id="5"/>
            <p:cNvSpPr/>
            <p:nvPr/>
          </p:nvSpPr>
          <p:spPr>
            <a:xfrm>
              <a:off x="29210" y="12700"/>
              <a:ext cx="4775200" cy="6209030"/>
            </a:xfrm>
            <a:custGeom>
              <a:avLst/>
              <a:gdLst/>
              <a:ahLst/>
              <a:cxnLst/>
              <a:rect r="r" b="b" t="t" l="l"/>
              <a:pathLst>
                <a:path h="6209030" w="477520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pic>
        <p:nvPicPr>
          <p:cNvPr name="Picture 6" id="6"/>
          <p:cNvPicPr>
            <a:picLocks noChangeAspect="true"/>
          </p:cNvPicPr>
          <p:nvPr/>
        </p:nvPicPr>
        <p:blipFill>
          <a:blip r:embed="rId2"/>
          <a:srcRect l="0" t="0" r="0" b="0"/>
          <a:stretch>
            <a:fillRect/>
          </a:stretch>
        </p:blipFill>
        <p:spPr>
          <a:xfrm flipH="false" flipV="false" rot="0">
            <a:off x="4314825" y="800100"/>
            <a:ext cx="10972800" cy="8229600"/>
          </a:xfrm>
          <a:prstGeom prst="rect">
            <a:avLst/>
          </a:prstGeom>
        </p:spPr>
      </p:pic>
      <p:sp>
        <p:nvSpPr>
          <p:cNvPr name="TextBox 7" id="7"/>
          <p:cNvSpPr txBox="true"/>
          <p:nvPr/>
        </p:nvSpPr>
        <p:spPr>
          <a:xfrm rot="-5400000">
            <a:off x="-338276" y="5420162"/>
            <a:ext cx="4858665" cy="2817612"/>
          </a:xfrm>
          <a:prstGeom prst="rect">
            <a:avLst/>
          </a:prstGeom>
        </p:spPr>
        <p:txBody>
          <a:bodyPr anchor="t" rtlCol="false" tIns="0" lIns="0" bIns="0" rIns="0">
            <a:spAutoFit/>
          </a:bodyPr>
          <a:lstStyle/>
          <a:p>
            <a:pPr>
              <a:lnSpc>
                <a:spcPts val="5515"/>
              </a:lnSpc>
            </a:pPr>
            <a:r>
              <a:rPr lang="en-US" sz="5014" spc="100">
                <a:solidFill>
                  <a:srgbClr val="2D1674"/>
                </a:solidFill>
                <a:latin typeface="Anonymous Pro Bold"/>
              </a:rPr>
              <a:t>RPERBANDINGAN WRAP DAN UNWRAPPED SIGNAL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F0824"/>
        </a:solidFill>
      </p:bgPr>
    </p:bg>
    <p:spTree>
      <p:nvGrpSpPr>
        <p:cNvPr id="1" name=""/>
        <p:cNvGrpSpPr/>
        <p:nvPr/>
      </p:nvGrpSpPr>
      <p:grpSpPr>
        <a:xfrm>
          <a:off x="0" y="0"/>
          <a:ext cx="0" cy="0"/>
          <a:chOff x="0" y="0"/>
          <a:chExt cx="0" cy="0"/>
        </a:xfrm>
      </p:grpSpPr>
      <p:grpSp>
        <p:nvGrpSpPr>
          <p:cNvPr name="Group 2" id="2"/>
          <p:cNvGrpSpPr/>
          <p:nvPr/>
        </p:nvGrpSpPr>
        <p:grpSpPr>
          <a:xfrm rot="-10800000">
            <a:off x="15530152" y="-782070"/>
            <a:ext cx="2216258" cy="2863175"/>
            <a:chOff x="0" y="0"/>
            <a:chExt cx="4842510" cy="6256020"/>
          </a:xfrm>
        </p:grpSpPr>
        <p:sp>
          <p:nvSpPr>
            <p:cNvPr name="Freeform 3" id="3"/>
            <p:cNvSpPr/>
            <p:nvPr/>
          </p:nvSpPr>
          <p:spPr>
            <a:xfrm>
              <a:off x="29210" y="12700"/>
              <a:ext cx="4775200" cy="6209030"/>
            </a:xfrm>
            <a:custGeom>
              <a:avLst/>
              <a:gdLst/>
              <a:ahLst/>
              <a:cxnLst/>
              <a:rect r="r" b="b" t="t" l="l"/>
              <a:pathLst>
                <a:path h="6209030" w="477520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grpSp>
        <p:nvGrpSpPr>
          <p:cNvPr name="Group 4" id="4"/>
          <p:cNvGrpSpPr/>
          <p:nvPr/>
        </p:nvGrpSpPr>
        <p:grpSpPr>
          <a:xfrm rot="-10800000">
            <a:off x="851477" y="-782070"/>
            <a:ext cx="2216258" cy="2863175"/>
            <a:chOff x="0" y="0"/>
            <a:chExt cx="4842510" cy="6256020"/>
          </a:xfrm>
        </p:grpSpPr>
        <p:sp>
          <p:nvSpPr>
            <p:cNvPr name="Freeform 5" id="5"/>
            <p:cNvSpPr/>
            <p:nvPr/>
          </p:nvSpPr>
          <p:spPr>
            <a:xfrm>
              <a:off x="29210" y="12700"/>
              <a:ext cx="4775200" cy="6209030"/>
            </a:xfrm>
            <a:custGeom>
              <a:avLst/>
              <a:gdLst/>
              <a:ahLst/>
              <a:cxnLst/>
              <a:rect r="r" b="b" t="t" l="l"/>
              <a:pathLst>
                <a:path h="6209030" w="477520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grpSp>
        <p:nvGrpSpPr>
          <p:cNvPr name="Group 6" id="6"/>
          <p:cNvGrpSpPr/>
          <p:nvPr/>
        </p:nvGrpSpPr>
        <p:grpSpPr>
          <a:xfrm rot="0">
            <a:off x="427289" y="8059431"/>
            <a:ext cx="2216258" cy="2863175"/>
            <a:chOff x="0" y="0"/>
            <a:chExt cx="4842510" cy="6256020"/>
          </a:xfrm>
        </p:grpSpPr>
        <p:sp>
          <p:nvSpPr>
            <p:cNvPr name="Freeform 7" id="7"/>
            <p:cNvSpPr/>
            <p:nvPr/>
          </p:nvSpPr>
          <p:spPr>
            <a:xfrm>
              <a:off x="29210" y="12700"/>
              <a:ext cx="4775200" cy="6209030"/>
            </a:xfrm>
            <a:custGeom>
              <a:avLst/>
              <a:gdLst/>
              <a:ahLst/>
              <a:cxnLst/>
              <a:rect r="r" b="b" t="t" l="l"/>
              <a:pathLst>
                <a:path h="6209030" w="477520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grpSp>
        <p:nvGrpSpPr>
          <p:cNvPr name="Group 8" id="8"/>
          <p:cNvGrpSpPr/>
          <p:nvPr/>
        </p:nvGrpSpPr>
        <p:grpSpPr>
          <a:xfrm rot="0">
            <a:off x="15763190" y="7826712"/>
            <a:ext cx="2216258" cy="2863175"/>
            <a:chOff x="0" y="0"/>
            <a:chExt cx="4842510" cy="6256020"/>
          </a:xfrm>
        </p:grpSpPr>
        <p:sp>
          <p:nvSpPr>
            <p:cNvPr name="Freeform 9" id="9"/>
            <p:cNvSpPr/>
            <p:nvPr/>
          </p:nvSpPr>
          <p:spPr>
            <a:xfrm>
              <a:off x="29210" y="12700"/>
              <a:ext cx="4775200" cy="6209030"/>
            </a:xfrm>
            <a:custGeom>
              <a:avLst/>
              <a:gdLst/>
              <a:ahLst/>
              <a:cxnLst/>
              <a:rect r="r" b="b" t="t" l="l"/>
              <a:pathLst>
                <a:path h="6209030" w="477520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2D1674"/>
            </a:solidFill>
          </p:spPr>
        </p:sp>
      </p:grpSp>
      <p:pic>
        <p:nvPicPr>
          <p:cNvPr name="Picture 10" id="10"/>
          <p:cNvPicPr>
            <a:picLocks noChangeAspect="true"/>
          </p:cNvPicPr>
          <p:nvPr/>
        </p:nvPicPr>
        <p:blipFill>
          <a:blip r:embed="rId2"/>
          <a:srcRect l="0" t="0" r="0" b="0"/>
          <a:stretch>
            <a:fillRect/>
          </a:stretch>
        </p:blipFill>
        <p:spPr>
          <a:xfrm flipH="false" flipV="false" rot="0">
            <a:off x="3657600" y="1028700"/>
            <a:ext cx="10972800" cy="822960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F08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6000"/>
          </a:blip>
          <a:srcRect l="0" t="0" r="0" b="0"/>
          <a:stretch>
            <a:fillRect/>
          </a:stretch>
        </p:blipFill>
        <p:spPr>
          <a:xfrm flipH="false" flipV="false" rot="0">
            <a:off x="-5224171" y="104820"/>
            <a:ext cx="10182180" cy="1018218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6286500" y="828675"/>
            <a:ext cx="10972800" cy="8229600"/>
          </a:xfrm>
          <a:prstGeom prst="rect">
            <a:avLst/>
          </a:prstGeom>
        </p:spPr>
      </p:pic>
      <p:sp>
        <p:nvSpPr>
          <p:cNvPr name="TextBox 4" id="4"/>
          <p:cNvSpPr txBox="true"/>
          <p:nvPr/>
        </p:nvSpPr>
        <p:spPr>
          <a:xfrm rot="0">
            <a:off x="1400175" y="4509770"/>
            <a:ext cx="2842250" cy="1219835"/>
          </a:xfrm>
          <a:prstGeom prst="rect">
            <a:avLst/>
          </a:prstGeom>
        </p:spPr>
        <p:txBody>
          <a:bodyPr anchor="t" rtlCol="false" tIns="0" lIns="0" bIns="0" rIns="0">
            <a:spAutoFit/>
          </a:bodyPr>
          <a:lstStyle/>
          <a:p>
            <a:pPr algn="ctr">
              <a:lnSpc>
                <a:spcPts val="4810"/>
              </a:lnSpc>
            </a:pPr>
            <a:r>
              <a:rPr lang="en-US" sz="3700" spc="185">
                <a:solidFill>
                  <a:srgbClr val="FBF1EF"/>
                </a:solidFill>
                <a:latin typeface="Anonymous Pro Bold"/>
              </a:rPr>
              <a:t>SINYAL KOMPARASI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F0824"/>
        </a:solidFill>
      </p:bgPr>
    </p:bg>
    <p:spTree>
      <p:nvGrpSpPr>
        <p:cNvPr id="1" name=""/>
        <p:cNvGrpSpPr/>
        <p:nvPr/>
      </p:nvGrpSpPr>
      <p:grpSpPr>
        <a:xfrm>
          <a:off x="0" y="0"/>
          <a:ext cx="0" cy="0"/>
          <a:chOff x="0" y="0"/>
          <a:chExt cx="0" cy="0"/>
        </a:xfrm>
      </p:grpSpPr>
      <p:sp>
        <p:nvSpPr>
          <p:cNvPr name="AutoShape 2" id="2"/>
          <p:cNvSpPr/>
          <p:nvPr/>
        </p:nvSpPr>
        <p:spPr>
          <a:xfrm rot="0">
            <a:off x="-135751" y="-213651"/>
            <a:ext cx="5734305" cy="10644509"/>
          </a:xfrm>
          <a:prstGeom prst="rect">
            <a:avLst/>
          </a:prstGeom>
          <a:solidFill>
            <a:srgbClr val="737373"/>
          </a:solidFill>
        </p:spPr>
      </p:sp>
      <p:sp>
        <p:nvSpPr>
          <p:cNvPr name="TextBox 3" id="3"/>
          <p:cNvSpPr txBox="true"/>
          <p:nvPr/>
        </p:nvSpPr>
        <p:spPr>
          <a:xfrm rot="0">
            <a:off x="5598554" y="2067244"/>
            <a:ext cx="12410387" cy="6149393"/>
          </a:xfrm>
          <a:prstGeom prst="rect">
            <a:avLst/>
          </a:prstGeom>
        </p:spPr>
        <p:txBody>
          <a:bodyPr anchor="t" rtlCol="false" tIns="0" lIns="0" bIns="0" rIns="0">
            <a:spAutoFit/>
          </a:bodyPr>
          <a:lstStyle/>
          <a:p>
            <a:pPr algn="ctr" marL="1449483" indent="-724742" lvl="1">
              <a:lnSpc>
                <a:spcPts val="9657"/>
              </a:lnSpc>
              <a:buFont typeface="Arial"/>
              <a:buChar char="•"/>
            </a:pPr>
            <a:r>
              <a:rPr lang="en-US" sz="8779" spc="175">
                <a:solidFill>
                  <a:srgbClr val="FBF1EF"/>
                </a:solidFill>
                <a:latin typeface="Anonymous Pro Bold"/>
              </a:rPr>
              <a:t>HASIL SIGNAL TO NOISE RATIO = 6.0562</a:t>
            </a:r>
          </a:p>
          <a:p>
            <a:pPr algn="ctr" marL="1449487" indent="-724743" lvl="1">
              <a:lnSpc>
                <a:spcPts val="9657"/>
              </a:lnSpc>
              <a:buFont typeface="Arial"/>
              <a:buChar char="•"/>
            </a:pPr>
            <a:r>
              <a:rPr lang="en-US" sz="8779" spc="175">
                <a:solidFill>
                  <a:srgbClr val="FBF1EF"/>
                </a:solidFill>
                <a:latin typeface="Anonymous Pro Bold"/>
              </a:rPr>
              <a:t>NILAI D = 1155 SAMPLES </a:t>
            </a:r>
          </a:p>
        </p:txBody>
      </p:sp>
      <p:sp>
        <p:nvSpPr>
          <p:cNvPr name="TextBox 4" id="4"/>
          <p:cNvSpPr txBox="true"/>
          <p:nvPr/>
        </p:nvSpPr>
        <p:spPr>
          <a:xfrm rot="0">
            <a:off x="1028700" y="981075"/>
            <a:ext cx="3528050" cy="610235"/>
          </a:xfrm>
          <a:prstGeom prst="rect">
            <a:avLst/>
          </a:prstGeom>
        </p:spPr>
        <p:txBody>
          <a:bodyPr anchor="t" rtlCol="false" tIns="0" lIns="0" bIns="0" rIns="0">
            <a:spAutoFit/>
          </a:bodyPr>
          <a:lstStyle/>
          <a:p>
            <a:pPr>
              <a:lnSpc>
                <a:spcPts val="4810"/>
              </a:lnSpc>
            </a:pPr>
            <a:r>
              <a:rPr lang="en-US" sz="3700" spc="185">
                <a:solidFill>
                  <a:srgbClr val="FBF1EF"/>
                </a:solidFill>
                <a:latin typeface="Anonymous Pro Bold"/>
              </a:rPr>
              <a:t>KESIMPULAN</a:t>
            </a:r>
          </a:p>
        </p:txBody>
      </p:sp>
      <p:pic>
        <p:nvPicPr>
          <p:cNvPr name="Picture 5" id="5"/>
          <p:cNvPicPr>
            <a:picLocks noChangeAspect="true"/>
          </p:cNvPicPr>
          <p:nvPr/>
        </p:nvPicPr>
        <p:blipFill>
          <a:blip r:embed="rId2">
            <a:alphaModFix amt="16000"/>
          </a:blip>
          <a:srcRect l="0" t="0" r="0" b="0"/>
          <a:stretch>
            <a:fillRect/>
          </a:stretch>
        </p:blipFill>
        <p:spPr>
          <a:xfrm flipH="false" flipV="false" rot="0">
            <a:off x="6881471" y="-543910"/>
            <a:ext cx="10377829" cy="10377829"/>
          </a:xfrm>
          <a:prstGeom prst="rect">
            <a:avLst/>
          </a:prstGeom>
        </p:spPr>
      </p:pic>
      <p:grpSp>
        <p:nvGrpSpPr>
          <p:cNvPr name="Group 6" id="6"/>
          <p:cNvGrpSpPr/>
          <p:nvPr/>
        </p:nvGrpSpPr>
        <p:grpSpPr>
          <a:xfrm rot="0">
            <a:off x="1827464" y="8402331"/>
            <a:ext cx="2216258" cy="2863175"/>
            <a:chOff x="0" y="0"/>
            <a:chExt cx="4842510" cy="6256020"/>
          </a:xfrm>
        </p:grpSpPr>
        <p:sp>
          <p:nvSpPr>
            <p:cNvPr name="Freeform 7" id="7"/>
            <p:cNvSpPr/>
            <p:nvPr/>
          </p:nvSpPr>
          <p:spPr>
            <a:xfrm>
              <a:off x="29210" y="12700"/>
              <a:ext cx="4775200" cy="6209030"/>
            </a:xfrm>
            <a:custGeom>
              <a:avLst/>
              <a:gdLst/>
              <a:ahLst/>
              <a:cxnLst/>
              <a:rect r="r" b="b" t="t" l="l"/>
              <a:pathLst>
                <a:path h="6209030" w="477520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FBF1EF"/>
            </a:solidFill>
          </p:spPr>
        </p:sp>
      </p:grpSp>
      <p:sp>
        <p:nvSpPr>
          <p:cNvPr name="TextBox 8" id="8"/>
          <p:cNvSpPr txBox="true"/>
          <p:nvPr/>
        </p:nvSpPr>
        <p:spPr>
          <a:xfrm rot="0">
            <a:off x="742944" y="2646073"/>
            <a:ext cx="4385300" cy="4877435"/>
          </a:xfrm>
          <a:prstGeom prst="rect">
            <a:avLst/>
          </a:prstGeom>
        </p:spPr>
        <p:txBody>
          <a:bodyPr anchor="t" rtlCol="false" tIns="0" lIns="0" bIns="0" rIns="0">
            <a:spAutoFit/>
          </a:bodyPr>
          <a:lstStyle/>
          <a:p>
            <a:pPr>
              <a:lnSpc>
                <a:spcPts val="4810"/>
              </a:lnSpc>
            </a:pPr>
            <a:r>
              <a:rPr lang="en-US" sz="3700" spc="185">
                <a:solidFill>
                  <a:srgbClr val="FBF1EF"/>
                </a:solidFill>
                <a:latin typeface="Anonymous Pro Bold"/>
              </a:rPr>
              <a:t>WANDER BASELINE PADA DATA SINYAL EKG MIT BIH BERHASIL DIFILTER MENGGUNAKAN CHEBYSHEV II IIR-LPF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F08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94415" y="601850"/>
            <a:ext cx="6105488" cy="6294318"/>
          </a:xfrm>
          <a:prstGeom prst="rect">
            <a:avLst/>
          </a:prstGeom>
        </p:spPr>
      </p:pic>
      <p:grpSp>
        <p:nvGrpSpPr>
          <p:cNvPr name="Group 3" id="3"/>
          <p:cNvGrpSpPr/>
          <p:nvPr/>
        </p:nvGrpSpPr>
        <p:grpSpPr>
          <a:xfrm rot="-5400000">
            <a:off x="16304437" y="7784229"/>
            <a:ext cx="1909725" cy="2467167"/>
            <a:chOff x="0" y="0"/>
            <a:chExt cx="4842510" cy="6256020"/>
          </a:xfrm>
        </p:grpSpPr>
        <p:sp>
          <p:nvSpPr>
            <p:cNvPr name="Freeform 4" id="4"/>
            <p:cNvSpPr/>
            <p:nvPr/>
          </p:nvSpPr>
          <p:spPr>
            <a:xfrm>
              <a:off x="29210" y="12700"/>
              <a:ext cx="4775200" cy="6209030"/>
            </a:xfrm>
            <a:custGeom>
              <a:avLst/>
              <a:gdLst/>
              <a:ahLst/>
              <a:cxnLst/>
              <a:rect r="r" b="b" t="t" l="l"/>
              <a:pathLst>
                <a:path h="6209030" w="477520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FBF1EF"/>
            </a:solidFill>
          </p:spPr>
        </p:sp>
      </p:grpSp>
      <p:pic>
        <p:nvPicPr>
          <p:cNvPr name="Picture 5" id="5"/>
          <p:cNvPicPr>
            <a:picLocks noChangeAspect="true"/>
          </p:cNvPicPr>
          <p:nvPr/>
        </p:nvPicPr>
        <p:blipFill>
          <a:blip r:embed="rId3"/>
          <a:srcRect l="0" t="0" r="0" b="0"/>
          <a:stretch>
            <a:fillRect/>
          </a:stretch>
        </p:blipFill>
        <p:spPr>
          <a:xfrm flipH="false" flipV="false" rot="0">
            <a:off x="6767655" y="1010589"/>
            <a:ext cx="10834470" cy="6717372"/>
          </a:xfrm>
          <a:prstGeom prst="rect">
            <a:avLst/>
          </a:prstGeom>
        </p:spPr>
      </p:pic>
      <p:sp>
        <p:nvSpPr>
          <p:cNvPr name="TextBox 6" id="6"/>
          <p:cNvSpPr txBox="true"/>
          <p:nvPr/>
        </p:nvSpPr>
        <p:spPr>
          <a:xfrm rot="0">
            <a:off x="1853928" y="3213585"/>
            <a:ext cx="2757912" cy="1489038"/>
          </a:xfrm>
          <a:prstGeom prst="rect">
            <a:avLst/>
          </a:prstGeom>
        </p:spPr>
        <p:txBody>
          <a:bodyPr anchor="t" rtlCol="false" tIns="0" lIns="0" bIns="0" rIns="0">
            <a:spAutoFit/>
          </a:bodyPr>
          <a:lstStyle/>
          <a:p>
            <a:pPr algn="ctr">
              <a:lnSpc>
                <a:spcPts val="3879"/>
              </a:lnSpc>
            </a:pPr>
            <a:r>
              <a:rPr lang="en-US" sz="3526" spc="70">
                <a:solidFill>
                  <a:srgbClr val="FBF1EF"/>
                </a:solidFill>
                <a:latin typeface="Anonymous Pro Bold"/>
              </a:rPr>
              <a:t>BASELINE PADA SINYAL EKG</a:t>
            </a:r>
          </a:p>
        </p:txBody>
      </p:sp>
      <p:grpSp>
        <p:nvGrpSpPr>
          <p:cNvPr name="Group 7" id="7"/>
          <p:cNvGrpSpPr/>
          <p:nvPr/>
        </p:nvGrpSpPr>
        <p:grpSpPr>
          <a:xfrm rot="0">
            <a:off x="1343025" y="7188308"/>
            <a:ext cx="13470412" cy="2593941"/>
            <a:chOff x="0" y="0"/>
            <a:chExt cx="17960549" cy="3458589"/>
          </a:xfrm>
        </p:grpSpPr>
        <p:sp>
          <p:nvSpPr>
            <p:cNvPr name="TextBox 8" id="8"/>
            <p:cNvSpPr txBox="true"/>
            <p:nvPr/>
          </p:nvSpPr>
          <p:spPr>
            <a:xfrm rot="0">
              <a:off x="0" y="-47625"/>
              <a:ext cx="17960549" cy="783500"/>
            </a:xfrm>
            <a:prstGeom prst="rect">
              <a:avLst/>
            </a:prstGeom>
          </p:spPr>
          <p:txBody>
            <a:bodyPr anchor="t" rtlCol="false" tIns="0" lIns="0" bIns="0" rIns="0">
              <a:spAutoFit/>
            </a:bodyPr>
            <a:lstStyle/>
            <a:p>
              <a:pPr>
                <a:lnSpc>
                  <a:spcPts val="4718"/>
                </a:lnSpc>
              </a:pPr>
            </a:p>
          </p:txBody>
        </p:sp>
        <p:sp>
          <p:nvSpPr>
            <p:cNvPr name="TextBox 9" id="9"/>
            <p:cNvSpPr txBox="true"/>
            <p:nvPr/>
          </p:nvSpPr>
          <p:spPr>
            <a:xfrm rot="0">
              <a:off x="0" y="1270332"/>
              <a:ext cx="17960549" cy="2188257"/>
            </a:xfrm>
            <a:prstGeom prst="rect">
              <a:avLst/>
            </a:prstGeom>
          </p:spPr>
          <p:txBody>
            <a:bodyPr anchor="t" rtlCol="false" tIns="0" lIns="0" bIns="0" rIns="0">
              <a:spAutoFit/>
            </a:bodyPr>
            <a:lstStyle/>
            <a:p>
              <a:pPr>
                <a:lnSpc>
                  <a:spcPts val="4414"/>
                </a:lnSpc>
              </a:pPr>
              <a:r>
                <a:rPr lang="en-US" sz="2942" spc="29">
                  <a:solidFill>
                    <a:srgbClr val="FBF1EF"/>
                  </a:solidFill>
                  <a:latin typeface="Anonymous Pro"/>
                </a:rPr>
                <a:t>Garis dasar dimulainya sinyal ECG, menampilkan ischemic pattern (ST interval depression) pada sinyal ECG yang dapat menunjukkan adanya gangguan pada aliran darah.</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1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11015870" y="1856219"/>
            <a:ext cx="5903110" cy="6085681"/>
          </a:xfrm>
          <a:prstGeom prst="rect">
            <a:avLst/>
          </a:prstGeom>
        </p:spPr>
      </p:pic>
      <p:grpSp>
        <p:nvGrpSpPr>
          <p:cNvPr name="Group 3" id="3"/>
          <p:cNvGrpSpPr/>
          <p:nvPr/>
        </p:nvGrpSpPr>
        <p:grpSpPr>
          <a:xfrm rot="0">
            <a:off x="1028700" y="1946855"/>
            <a:ext cx="9403519" cy="6393290"/>
            <a:chOff x="0" y="0"/>
            <a:chExt cx="12538025" cy="8524387"/>
          </a:xfrm>
        </p:grpSpPr>
        <p:sp>
          <p:nvSpPr>
            <p:cNvPr name="TextBox 4" id="4"/>
            <p:cNvSpPr txBox="true"/>
            <p:nvPr/>
          </p:nvSpPr>
          <p:spPr>
            <a:xfrm rot="0">
              <a:off x="0" y="-47625"/>
              <a:ext cx="12538025" cy="797772"/>
            </a:xfrm>
            <a:prstGeom prst="rect">
              <a:avLst/>
            </a:prstGeom>
          </p:spPr>
          <p:txBody>
            <a:bodyPr anchor="t" rtlCol="false" tIns="0" lIns="0" bIns="0" rIns="0">
              <a:spAutoFit/>
            </a:bodyPr>
            <a:lstStyle/>
            <a:p>
              <a:pPr>
                <a:lnSpc>
                  <a:spcPts val="4810"/>
                </a:lnSpc>
              </a:pPr>
              <a:r>
                <a:rPr lang="en-US" sz="3700" spc="185">
                  <a:solidFill>
                    <a:srgbClr val="0F0824"/>
                  </a:solidFill>
                  <a:latin typeface="Anonymous Pro Bold"/>
                </a:rPr>
                <a:t>LATAR BELAKANG</a:t>
              </a:r>
            </a:p>
          </p:txBody>
        </p:sp>
        <p:sp>
          <p:nvSpPr>
            <p:cNvPr name="TextBox 5" id="5"/>
            <p:cNvSpPr txBox="true"/>
            <p:nvPr/>
          </p:nvSpPr>
          <p:spPr>
            <a:xfrm rot="0">
              <a:off x="0" y="1277767"/>
              <a:ext cx="12538025" cy="7246620"/>
            </a:xfrm>
            <a:prstGeom prst="rect">
              <a:avLst/>
            </a:prstGeom>
          </p:spPr>
          <p:txBody>
            <a:bodyPr anchor="t" rtlCol="false" tIns="0" lIns="0" bIns="0" rIns="0">
              <a:spAutoFit/>
            </a:bodyPr>
            <a:lstStyle/>
            <a:p>
              <a:pPr>
                <a:lnSpc>
                  <a:spcPts val="5400"/>
                </a:lnSpc>
              </a:pPr>
              <a:r>
                <a:rPr lang="en-US" sz="3600" spc="36">
                  <a:solidFill>
                    <a:srgbClr val="2D1674"/>
                  </a:solidFill>
                  <a:latin typeface="Anonymous Pro"/>
                </a:rPr>
                <a:t>Fluktuasi baseline sangat rentan terjadi dalam pemeriksaan ECG. Adanya noise atau fluktuasi pada baseline perlu di minimalisir karena dapat menyebabkan kesalahan interpretasi sinyal dan diagnosis. Untuk menghilangkan fluktuasi tersebut diperlukan sebuah filter.</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08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450183" y="788385"/>
            <a:ext cx="8485813" cy="8748261"/>
          </a:xfrm>
          <a:prstGeom prst="rect">
            <a:avLst/>
          </a:prstGeom>
        </p:spPr>
      </p:pic>
      <p:grpSp>
        <p:nvGrpSpPr>
          <p:cNvPr name="Group 3" id="3"/>
          <p:cNvGrpSpPr/>
          <p:nvPr/>
        </p:nvGrpSpPr>
        <p:grpSpPr>
          <a:xfrm rot="0">
            <a:off x="-3632170" y="-2820589"/>
            <a:ext cx="13857371" cy="13914521"/>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1674">
                <a:alpha val="15686"/>
              </a:srgbClr>
            </a:solidFill>
          </p:spPr>
        </p:sp>
      </p:grpSp>
      <p:grpSp>
        <p:nvGrpSpPr>
          <p:cNvPr name="Group 5" id="5"/>
          <p:cNvGrpSpPr/>
          <p:nvPr/>
        </p:nvGrpSpPr>
        <p:grpSpPr>
          <a:xfrm rot="0">
            <a:off x="-7135962" y="-2356686"/>
            <a:ext cx="13857371" cy="13857371"/>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D1674">
                <a:alpha val="31764"/>
              </a:srgbClr>
            </a:solidFill>
          </p:spPr>
        </p:sp>
      </p:grpSp>
      <p:grpSp>
        <p:nvGrpSpPr>
          <p:cNvPr name="Group 7" id="7"/>
          <p:cNvGrpSpPr/>
          <p:nvPr/>
        </p:nvGrpSpPr>
        <p:grpSpPr>
          <a:xfrm rot="0">
            <a:off x="5921309" y="1711905"/>
            <a:ext cx="10922878" cy="6065681"/>
            <a:chOff x="0" y="0"/>
            <a:chExt cx="14563838" cy="8087574"/>
          </a:xfrm>
        </p:grpSpPr>
        <p:sp>
          <p:nvSpPr>
            <p:cNvPr name="TextBox 8" id="8"/>
            <p:cNvSpPr txBox="true"/>
            <p:nvPr/>
          </p:nvSpPr>
          <p:spPr>
            <a:xfrm rot="0">
              <a:off x="0" y="-47625"/>
              <a:ext cx="14563838" cy="932992"/>
            </a:xfrm>
            <a:prstGeom prst="rect">
              <a:avLst/>
            </a:prstGeom>
          </p:spPr>
          <p:txBody>
            <a:bodyPr anchor="t" rtlCol="false" tIns="0" lIns="0" bIns="0" rIns="0">
              <a:spAutoFit/>
            </a:bodyPr>
            <a:lstStyle/>
            <a:p>
              <a:pPr algn="ctr">
                <a:lnSpc>
                  <a:spcPts val="5732"/>
                </a:lnSpc>
              </a:pPr>
              <a:r>
                <a:rPr lang="en-US" sz="4409" spc="220">
                  <a:solidFill>
                    <a:srgbClr val="FBF1EF"/>
                  </a:solidFill>
                  <a:latin typeface="Anonymous Pro Bold"/>
                </a:rPr>
                <a:t>FILTER YANG DAPAT DIGUNAKAN</a:t>
              </a:r>
            </a:p>
          </p:txBody>
        </p:sp>
        <p:sp>
          <p:nvSpPr>
            <p:cNvPr name="TextBox 9" id="9"/>
            <p:cNvSpPr txBox="true"/>
            <p:nvPr/>
          </p:nvSpPr>
          <p:spPr>
            <a:xfrm rot="0">
              <a:off x="0" y="1435500"/>
              <a:ext cx="14563838" cy="6652074"/>
            </a:xfrm>
            <a:prstGeom prst="rect">
              <a:avLst/>
            </a:prstGeom>
          </p:spPr>
          <p:txBody>
            <a:bodyPr anchor="t" rtlCol="false" tIns="0" lIns="0" bIns="0" rIns="0">
              <a:spAutoFit/>
            </a:bodyPr>
            <a:lstStyle/>
            <a:p>
              <a:pPr marL="624024" indent="-312012" lvl="1">
                <a:lnSpc>
                  <a:spcPts val="5669"/>
                </a:lnSpc>
                <a:buFont typeface="Arial"/>
                <a:buChar char="•"/>
              </a:pPr>
              <a:r>
                <a:rPr lang="en-US" sz="3779" spc="37">
                  <a:solidFill>
                    <a:srgbClr val="FBF1EF"/>
                  </a:solidFill>
                  <a:latin typeface="Anonymous Pro"/>
                </a:rPr>
                <a:t>FIR : tidak ada delay, tidak menyebabkan pergeseran sinyal, memnutuhkan komputasi yang banyak</a:t>
              </a:r>
            </a:p>
            <a:p>
              <a:pPr marL="624024" indent="-312012" lvl="1">
                <a:lnSpc>
                  <a:spcPts val="5669"/>
                </a:lnSpc>
                <a:buFont typeface="Arial"/>
                <a:buChar char="•"/>
              </a:pPr>
              <a:r>
                <a:rPr lang="en-US" sz="3779" spc="37">
                  <a:solidFill>
                    <a:srgbClr val="FBF1EF"/>
                  </a:solidFill>
                  <a:latin typeface="Anonymous Pro"/>
                </a:rPr>
                <a:t>IIR : komputasinya sederhana, cocok untuk digunakan pada gawai, menyebabkan pergeseran sinyal, memiliki delay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F08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6000"/>
          </a:blip>
          <a:srcRect l="0" t="0" r="0" b="0"/>
          <a:stretch>
            <a:fillRect/>
          </a:stretch>
        </p:blipFill>
        <p:spPr>
          <a:xfrm flipH="false" flipV="false" rot="0">
            <a:off x="1028700" y="981120"/>
            <a:ext cx="8277180" cy="8277180"/>
          </a:xfrm>
          <a:prstGeom prst="rect">
            <a:avLst/>
          </a:prstGeom>
        </p:spPr>
      </p:pic>
      <p:sp>
        <p:nvSpPr>
          <p:cNvPr name="TextBox 3" id="3"/>
          <p:cNvSpPr txBox="true"/>
          <p:nvPr/>
        </p:nvSpPr>
        <p:spPr>
          <a:xfrm rot="0">
            <a:off x="1827834" y="4775728"/>
            <a:ext cx="6678912" cy="1835150"/>
          </a:xfrm>
          <a:prstGeom prst="rect">
            <a:avLst/>
          </a:prstGeom>
        </p:spPr>
        <p:txBody>
          <a:bodyPr anchor="t" rtlCol="false" tIns="0" lIns="0" bIns="0" rIns="0">
            <a:spAutoFit/>
          </a:bodyPr>
          <a:lstStyle/>
          <a:p>
            <a:pPr algn="ctr">
              <a:lnSpc>
                <a:spcPts val="7150"/>
              </a:lnSpc>
            </a:pPr>
            <a:r>
              <a:rPr lang="en-US" sz="6500" spc="130">
                <a:solidFill>
                  <a:srgbClr val="FBF1EF"/>
                </a:solidFill>
                <a:latin typeface="Anonymous Pro Bold"/>
              </a:rPr>
              <a:t>CHEBYSHEV</a:t>
            </a:r>
          </a:p>
          <a:p>
            <a:pPr algn="ctr">
              <a:lnSpc>
                <a:spcPts val="7150"/>
              </a:lnSpc>
            </a:pPr>
            <a:r>
              <a:rPr lang="en-US" sz="6500" spc="130">
                <a:solidFill>
                  <a:srgbClr val="FBF1EF"/>
                </a:solidFill>
                <a:latin typeface="Anonymous Pro Bold"/>
              </a:rPr>
              <a:t>TYPE</a:t>
            </a:r>
          </a:p>
        </p:txBody>
      </p:sp>
      <p:grpSp>
        <p:nvGrpSpPr>
          <p:cNvPr name="Group 4" id="4"/>
          <p:cNvGrpSpPr/>
          <p:nvPr/>
        </p:nvGrpSpPr>
        <p:grpSpPr>
          <a:xfrm rot="0">
            <a:off x="10248855" y="3615657"/>
            <a:ext cx="9621593" cy="4098142"/>
            <a:chOff x="0" y="0"/>
            <a:chExt cx="12828790" cy="5464189"/>
          </a:xfrm>
        </p:grpSpPr>
        <p:sp>
          <p:nvSpPr>
            <p:cNvPr name="AutoShape 5" id="5"/>
            <p:cNvSpPr/>
            <p:nvPr/>
          </p:nvSpPr>
          <p:spPr>
            <a:xfrm rot="0">
              <a:off x="0" y="0"/>
              <a:ext cx="12828790" cy="5464189"/>
            </a:xfrm>
            <a:prstGeom prst="rect">
              <a:avLst/>
            </a:prstGeom>
            <a:solidFill>
              <a:srgbClr val="737373"/>
            </a:solidFill>
          </p:spPr>
        </p:sp>
        <p:sp>
          <p:nvSpPr>
            <p:cNvPr name="TextBox 6" id="6"/>
            <p:cNvSpPr txBox="true"/>
            <p:nvPr/>
          </p:nvSpPr>
          <p:spPr>
            <a:xfrm rot="0">
              <a:off x="811157" y="418364"/>
              <a:ext cx="8259870" cy="4589361"/>
            </a:xfrm>
            <a:prstGeom prst="rect">
              <a:avLst/>
            </a:prstGeom>
          </p:spPr>
          <p:txBody>
            <a:bodyPr anchor="t" rtlCol="false" tIns="0" lIns="0" bIns="0" rIns="0">
              <a:spAutoFit/>
            </a:bodyPr>
            <a:lstStyle/>
            <a:p>
              <a:pPr marL="585692" indent="-292846" lvl="1">
                <a:lnSpc>
                  <a:spcPts val="4611"/>
                </a:lnSpc>
                <a:buFont typeface="Arial"/>
                <a:buChar char="•"/>
              </a:pPr>
              <a:r>
                <a:rPr lang="en-US" sz="3547" spc="283">
                  <a:solidFill>
                    <a:srgbClr val="FBF1EF"/>
                  </a:solidFill>
                  <a:latin typeface="Anonymous Pro"/>
                </a:rPr>
                <a:t>Chebyshev type i</a:t>
              </a:r>
              <a:r>
                <a:rPr lang="en-US" sz="3547" spc="283">
                  <a:solidFill>
                    <a:srgbClr val="FBF1EF"/>
                  </a:solidFill>
                  <a:latin typeface="Anonymous Pro"/>
                </a:rPr>
                <a:t> : memiliki ripple pada pass band</a:t>
              </a:r>
            </a:p>
            <a:p>
              <a:pPr marL="585692" indent="-292846" lvl="1">
                <a:lnSpc>
                  <a:spcPts val="4611"/>
                </a:lnSpc>
                <a:buFont typeface="Arial"/>
                <a:buChar char="•"/>
              </a:pPr>
              <a:r>
                <a:rPr lang="en-US" sz="3547" spc="283">
                  <a:solidFill>
                    <a:srgbClr val="FBF1EF"/>
                  </a:solidFill>
                  <a:latin typeface="Anonymous Pro"/>
                </a:rPr>
                <a:t>chebyshev type ii: memiliki ripple pada stop band</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F08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14072546" y="3321749"/>
            <a:ext cx="3534197" cy="3643502"/>
          </a:xfrm>
          <a:prstGeom prst="rect">
            <a:avLst/>
          </a:prstGeom>
        </p:spPr>
      </p:pic>
      <p:grpSp>
        <p:nvGrpSpPr>
          <p:cNvPr name="Group 3" id="3"/>
          <p:cNvGrpSpPr/>
          <p:nvPr/>
        </p:nvGrpSpPr>
        <p:grpSpPr>
          <a:xfrm rot="0">
            <a:off x="1028700" y="2505235"/>
            <a:ext cx="13072873" cy="5390829"/>
            <a:chOff x="0" y="0"/>
            <a:chExt cx="17430497" cy="7187772"/>
          </a:xfrm>
        </p:grpSpPr>
        <p:sp>
          <p:nvSpPr>
            <p:cNvPr name="TextBox 4" id="4"/>
            <p:cNvSpPr txBox="true"/>
            <p:nvPr/>
          </p:nvSpPr>
          <p:spPr>
            <a:xfrm rot="0">
              <a:off x="0" y="0"/>
              <a:ext cx="17430497" cy="2209800"/>
            </a:xfrm>
            <a:prstGeom prst="rect">
              <a:avLst/>
            </a:prstGeom>
          </p:spPr>
          <p:txBody>
            <a:bodyPr anchor="t" rtlCol="false" tIns="0" lIns="0" bIns="0" rIns="0">
              <a:spAutoFit/>
            </a:bodyPr>
            <a:lstStyle/>
            <a:p>
              <a:pPr>
                <a:lnSpc>
                  <a:spcPts val="6599"/>
                </a:lnSpc>
              </a:pPr>
              <a:r>
                <a:rPr lang="en-US" sz="5500" spc="165">
                  <a:solidFill>
                    <a:srgbClr val="FBF1EF"/>
                  </a:solidFill>
                  <a:latin typeface="Anonymous Pro"/>
                </a:rPr>
                <a:t>MIT-BIH record 115 </a:t>
              </a:r>
            </a:p>
            <a:p>
              <a:pPr>
                <a:lnSpc>
                  <a:spcPts val="6600"/>
                </a:lnSpc>
              </a:pPr>
              <a:r>
                <a:rPr lang="en-US" sz="5500" spc="165">
                  <a:solidFill>
                    <a:srgbClr val="FBF1EF"/>
                  </a:solidFill>
                  <a:latin typeface="Anonymous Pro"/>
                </a:rPr>
                <a:t>Benchmarking Data</a:t>
              </a:r>
            </a:p>
          </p:txBody>
        </p:sp>
        <p:sp>
          <p:nvSpPr>
            <p:cNvPr name="TextBox 5" id="5"/>
            <p:cNvSpPr txBox="true"/>
            <p:nvPr/>
          </p:nvSpPr>
          <p:spPr>
            <a:xfrm rot="0">
              <a:off x="0" y="2672922"/>
              <a:ext cx="17430497" cy="4514850"/>
            </a:xfrm>
            <a:prstGeom prst="rect">
              <a:avLst/>
            </a:prstGeom>
          </p:spPr>
          <p:txBody>
            <a:bodyPr anchor="t" rtlCol="false" tIns="0" lIns="0" bIns="0" rIns="0">
              <a:spAutoFit/>
            </a:bodyPr>
            <a:lstStyle/>
            <a:p>
              <a:pPr marL="0" indent="0" lvl="0">
                <a:lnSpc>
                  <a:spcPts val="4500"/>
                </a:lnSpc>
                <a:buFont typeface="Arial"/>
                <a:buChar char="•"/>
              </a:pPr>
              <a:r>
                <a:rPr lang="en-US" sz="3000" spc="30">
                  <a:solidFill>
                    <a:srgbClr val="FBF1EF"/>
                  </a:solidFill>
                  <a:latin typeface="Anonymous Pro"/>
                </a:rPr>
                <a:t>Dalam data yang terekam selama 30 menit </a:t>
              </a:r>
            </a:p>
            <a:p>
              <a:pPr marL="495300" indent="-247650" lvl="1">
                <a:lnSpc>
                  <a:spcPts val="4500"/>
                </a:lnSpc>
                <a:buFont typeface="Arial"/>
                <a:buChar char="•"/>
              </a:pPr>
              <a:r>
                <a:rPr lang="en-US" sz="3000" spc="30">
                  <a:solidFill>
                    <a:srgbClr val="FBF1EF"/>
                  </a:solidFill>
                  <a:latin typeface="Anonymous Pro"/>
                </a:rPr>
                <a:t>total sample : 650.000</a:t>
              </a:r>
            </a:p>
            <a:p>
              <a:pPr marL="495300" indent="-247650" lvl="1">
                <a:lnSpc>
                  <a:spcPts val="4500"/>
                </a:lnSpc>
                <a:buFont typeface="Arial"/>
                <a:buChar char="•"/>
              </a:pPr>
              <a:r>
                <a:rPr lang="en-US" sz="3000" spc="30">
                  <a:solidFill>
                    <a:srgbClr val="FBF1EF"/>
                  </a:solidFill>
                  <a:latin typeface="Anonymous Pro"/>
                </a:rPr>
                <a:t>frekuensi sampling 360 Hz</a:t>
              </a:r>
            </a:p>
            <a:p>
              <a:pPr marL="495300" indent="-247650" lvl="1">
                <a:lnSpc>
                  <a:spcPts val="4500"/>
                </a:lnSpc>
                <a:buFont typeface="Arial"/>
                <a:buChar char="•"/>
              </a:pPr>
              <a:r>
                <a:rPr lang="en-US" sz="3000" spc="30">
                  <a:solidFill>
                    <a:srgbClr val="FBF1EF"/>
                  </a:solidFill>
                  <a:latin typeface="Anonymous Pro"/>
                </a:rPr>
                <a:t>frekuensi pasband = 0.1 Hz</a:t>
              </a:r>
            </a:p>
            <a:p>
              <a:pPr marL="495300" indent="-247650" lvl="1">
                <a:lnSpc>
                  <a:spcPts val="4500"/>
                </a:lnSpc>
                <a:buFont typeface="Arial"/>
                <a:buChar char="•"/>
              </a:pPr>
              <a:r>
                <a:rPr lang="en-US" sz="3000" spc="30">
                  <a:solidFill>
                    <a:srgbClr val="FBF1EF"/>
                  </a:solidFill>
                  <a:latin typeface="Anonymous Pro"/>
                </a:rPr>
                <a:t>frekuensi stop band = 0.9 Hz</a:t>
              </a:r>
            </a:p>
            <a:p>
              <a:pPr marL="495300" indent="-247650" lvl="1">
                <a:lnSpc>
                  <a:spcPts val="4500"/>
                </a:lnSpc>
                <a:buFont typeface="Arial"/>
                <a:buChar char="•"/>
              </a:pPr>
              <a:r>
                <a:rPr lang="en-US" sz="3000" spc="30">
                  <a:solidFill>
                    <a:srgbClr val="FBF1EF"/>
                  </a:solidFill>
                  <a:latin typeface="Anonymous Pro"/>
                </a:rPr>
                <a:t>Digunakan LPF dengan orde 3</a:t>
              </a:r>
            </a:p>
          </p:txBody>
        </p:sp>
      </p:grpSp>
      <p:grpSp>
        <p:nvGrpSpPr>
          <p:cNvPr name="Group 6" id="6"/>
          <p:cNvGrpSpPr/>
          <p:nvPr/>
        </p:nvGrpSpPr>
        <p:grpSpPr>
          <a:xfrm rot="5400000">
            <a:off x="15461056" y="4798555"/>
            <a:ext cx="928627" cy="804191"/>
            <a:chOff x="0" y="0"/>
            <a:chExt cx="6350000" cy="5499100"/>
          </a:xfrm>
        </p:grpSpPr>
        <p:sp>
          <p:nvSpPr>
            <p:cNvPr name="Freeform 7" id="7"/>
            <p:cNvSpPr/>
            <p:nvPr/>
          </p:nvSpPr>
          <p:spPr>
            <a:xfrm>
              <a:off x="0" y="0"/>
              <a:ext cx="6350000" cy="5499100"/>
            </a:xfrm>
            <a:custGeom>
              <a:avLst/>
              <a:gdLst/>
              <a:ahLst/>
              <a:cxnLst/>
              <a:rect r="r" b="b" t="t" l="l"/>
              <a:pathLst>
                <a:path h="5499100" w="6350000">
                  <a:moveTo>
                    <a:pt x="0" y="5499100"/>
                  </a:moveTo>
                  <a:lnTo>
                    <a:pt x="3175000" y="0"/>
                  </a:lnTo>
                  <a:lnTo>
                    <a:pt x="6350000" y="5499100"/>
                  </a:lnTo>
                  <a:close/>
                </a:path>
              </a:pathLst>
            </a:custGeom>
            <a:solidFill>
              <a:srgbClr val="FBF1EF"/>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1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475673" y="1092096"/>
            <a:ext cx="3539304" cy="3648767"/>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5400000">
            <a:off x="510568" y="6281508"/>
            <a:ext cx="3539304" cy="3648767"/>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5400000">
            <a:off x="5805734" y="6281508"/>
            <a:ext cx="3539304" cy="3648767"/>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5400000">
            <a:off x="11081542" y="6281508"/>
            <a:ext cx="3539304" cy="3648767"/>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5400000">
            <a:off x="14381519" y="3767860"/>
            <a:ext cx="3539304" cy="3648767"/>
          </a:xfrm>
          <a:prstGeom prst="rect">
            <a:avLst/>
          </a:prstGeom>
        </p:spPr>
      </p:pic>
      <p:pic>
        <p:nvPicPr>
          <p:cNvPr name="Picture 7" id="7"/>
          <p:cNvPicPr>
            <a:picLocks noChangeAspect="true"/>
          </p:cNvPicPr>
          <p:nvPr/>
        </p:nvPicPr>
        <p:blipFill>
          <a:blip r:embed="rId2"/>
          <a:srcRect l="0" t="0" r="0" b="0"/>
          <a:stretch>
            <a:fillRect/>
          </a:stretch>
        </p:blipFill>
        <p:spPr>
          <a:xfrm flipH="false" flipV="false" rot="5400000">
            <a:off x="5805734" y="1092096"/>
            <a:ext cx="3539304" cy="3648767"/>
          </a:xfrm>
          <a:prstGeom prst="rect">
            <a:avLst/>
          </a:prstGeom>
        </p:spPr>
      </p:pic>
      <p:pic>
        <p:nvPicPr>
          <p:cNvPr name="Picture 8" id="8"/>
          <p:cNvPicPr>
            <a:picLocks noChangeAspect="true"/>
          </p:cNvPicPr>
          <p:nvPr/>
        </p:nvPicPr>
        <p:blipFill>
          <a:blip r:embed="rId2"/>
          <a:srcRect l="0" t="0" r="0" b="0"/>
          <a:stretch>
            <a:fillRect/>
          </a:stretch>
        </p:blipFill>
        <p:spPr>
          <a:xfrm flipH="false" flipV="false" rot="5400000">
            <a:off x="11081542" y="977796"/>
            <a:ext cx="3539304" cy="3648767"/>
          </a:xfrm>
          <a:prstGeom prst="rect">
            <a:avLst/>
          </a:prstGeom>
        </p:spPr>
      </p:pic>
      <p:pic>
        <p:nvPicPr>
          <p:cNvPr name="Picture 9" id="9"/>
          <p:cNvPicPr>
            <a:picLocks noChangeAspect="true"/>
          </p:cNvPicPr>
          <p:nvPr/>
        </p:nvPicPr>
        <p:blipFill>
          <a:blip r:embed="rId3"/>
          <a:srcRect l="0" t="0" r="0" b="0"/>
          <a:stretch>
            <a:fillRect/>
          </a:stretch>
        </p:blipFill>
        <p:spPr>
          <a:xfrm flipH="false" flipV="false" rot="-2504423">
            <a:off x="4162158" y="3317051"/>
            <a:ext cx="1588844" cy="1313359"/>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2504423">
            <a:off x="4166003" y="8468097"/>
            <a:ext cx="1588844" cy="1313359"/>
          </a:xfrm>
          <a:prstGeom prst="rect">
            <a:avLst/>
          </a:prstGeom>
        </p:spPr>
      </p:pic>
      <p:pic>
        <p:nvPicPr>
          <p:cNvPr name="Picture 11" id="11"/>
          <p:cNvPicPr>
            <a:picLocks noChangeAspect="true"/>
          </p:cNvPicPr>
          <p:nvPr/>
        </p:nvPicPr>
        <p:blipFill>
          <a:blip r:embed="rId3"/>
          <a:srcRect l="0" t="0" r="0" b="0"/>
          <a:stretch>
            <a:fillRect/>
          </a:stretch>
        </p:blipFill>
        <p:spPr>
          <a:xfrm flipH="false" flipV="false" rot="-2504423">
            <a:off x="9635309" y="3317051"/>
            <a:ext cx="1588844" cy="1313359"/>
          </a:xfrm>
          <a:prstGeom prst="rect">
            <a:avLst/>
          </a:prstGeom>
        </p:spPr>
      </p:pic>
      <p:pic>
        <p:nvPicPr>
          <p:cNvPr name="Picture 12" id="12"/>
          <p:cNvPicPr>
            <a:picLocks noChangeAspect="true"/>
          </p:cNvPicPr>
          <p:nvPr/>
        </p:nvPicPr>
        <p:blipFill>
          <a:blip r:embed="rId3"/>
          <a:srcRect l="0" t="0" r="0" b="0"/>
          <a:stretch>
            <a:fillRect/>
          </a:stretch>
        </p:blipFill>
        <p:spPr>
          <a:xfrm flipH="false" flipV="false" rot="-2504423">
            <a:off x="9635309" y="8468097"/>
            <a:ext cx="1588844" cy="1313359"/>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7176913">
            <a:off x="12568890" y="4829552"/>
            <a:ext cx="1588844" cy="1313359"/>
          </a:xfrm>
          <a:prstGeom prst="rect">
            <a:avLst/>
          </a:prstGeom>
        </p:spPr>
      </p:pic>
      <p:pic>
        <p:nvPicPr>
          <p:cNvPr name="Picture 14" id="14"/>
          <p:cNvPicPr>
            <a:picLocks noChangeAspect="true"/>
          </p:cNvPicPr>
          <p:nvPr/>
        </p:nvPicPr>
        <p:blipFill>
          <a:blip r:embed="rId3"/>
          <a:srcRect l="0" t="0" r="0" b="0"/>
          <a:stretch>
            <a:fillRect/>
          </a:stretch>
        </p:blipFill>
        <p:spPr>
          <a:xfrm flipH="false" flipV="false" rot="2539307">
            <a:off x="1450903" y="4935564"/>
            <a:ext cx="1588844" cy="1313359"/>
          </a:xfrm>
          <a:prstGeom prst="rect">
            <a:avLst/>
          </a:prstGeom>
        </p:spPr>
      </p:pic>
      <p:pic>
        <p:nvPicPr>
          <p:cNvPr name="Picture 15" id="15"/>
          <p:cNvPicPr>
            <a:picLocks noChangeAspect="true"/>
          </p:cNvPicPr>
          <p:nvPr/>
        </p:nvPicPr>
        <p:blipFill>
          <a:blip r:embed="rId4"/>
          <a:srcRect l="0" t="0" r="0" b="0"/>
          <a:stretch>
            <a:fillRect/>
          </a:stretch>
        </p:blipFill>
        <p:spPr>
          <a:xfrm flipH="false" flipV="false" rot="-8231718">
            <a:off x="8224445" y="5405045"/>
            <a:ext cx="4235358" cy="374396"/>
          </a:xfrm>
          <a:prstGeom prst="rect">
            <a:avLst/>
          </a:prstGeom>
        </p:spPr>
      </p:pic>
      <p:sp>
        <p:nvSpPr>
          <p:cNvPr name="TextBox 16" id="16"/>
          <p:cNvSpPr txBox="true"/>
          <p:nvPr/>
        </p:nvSpPr>
        <p:spPr>
          <a:xfrm rot="0">
            <a:off x="1247387" y="190500"/>
            <a:ext cx="11603807" cy="838200"/>
          </a:xfrm>
          <a:prstGeom prst="rect">
            <a:avLst/>
          </a:prstGeom>
        </p:spPr>
        <p:txBody>
          <a:bodyPr anchor="t" rtlCol="false" tIns="0" lIns="0" bIns="0" rIns="0">
            <a:spAutoFit/>
          </a:bodyPr>
          <a:lstStyle/>
          <a:p>
            <a:pPr>
              <a:lnSpc>
                <a:spcPts val="6600"/>
              </a:lnSpc>
            </a:pPr>
            <a:r>
              <a:rPr lang="en-US" sz="5500" spc="165">
                <a:solidFill>
                  <a:srgbClr val="2D1674"/>
                </a:solidFill>
                <a:latin typeface="Anonymous Pro"/>
              </a:rPr>
              <a:t>Metode</a:t>
            </a:r>
          </a:p>
        </p:txBody>
      </p:sp>
      <p:sp>
        <p:nvSpPr>
          <p:cNvPr name="TextBox 17" id="17"/>
          <p:cNvSpPr txBox="true"/>
          <p:nvPr/>
        </p:nvSpPr>
        <p:spPr>
          <a:xfrm rot="0">
            <a:off x="1431535" y="2792654"/>
            <a:ext cx="1913330" cy="466725"/>
          </a:xfrm>
          <a:prstGeom prst="rect">
            <a:avLst/>
          </a:prstGeom>
        </p:spPr>
        <p:txBody>
          <a:bodyPr anchor="t" rtlCol="false" tIns="0" lIns="0" bIns="0" rIns="0">
            <a:spAutoFit/>
          </a:bodyPr>
          <a:lstStyle/>
          <a:p>
            <a:pPr>
              <a:lnSpc>
                <a:spcPts val="3600"/>
              </a:lnSpc>
            </a:pPr>
            <a:r>
              <a:rPr lang="en-US" sz="3000" spc="89">
                <a:solidFill>
                  <a:srgbClr val="2D1674"/>
                </a:solidFill>
                <a:latin typeface="Anonymous Pro"/>
              </a:rPr>
              <a:t>x[n]:ECG </a:t>
            </a:r>
          </a:p>
        </p:txBody>
      </p:sp>
      <p:sp>
        <p:nvSpPr>
          <p:cNvPr name="TextBox 18" id="18"/>
          <p:cNvSpPr txBox="true"/>
          <p:nvPr/>
        </p:nvSpPr>
        <p:spPr>
          <a:xfrm rot="0">
            <a:off x="1028700" y="7754839"/>
            <a:ext cx="2572225" cy="1015086"/>
          </a:xfrm>
          <a:prstGeom prst="rect">
            <a:avLst/>
          </a:prstGeom>
        </p:spPr>
        <p:txBody>
          <a:bodyPr anchor="t" rtlCol="false" tIns="0" lIns="0" bIns="0" rIns="0">
            <a:spAutoFit/>
          </a:bodyPr>
          <a:lstStyle/>
          <a:p>
            <a:pPr algn="ctr">
              <a:lnSpc>
                <a:spcPts val="2614"/>
              </a:lnSpc>
            </a:pPr>
            <a:r>
              <a:rPr lang="en-US" sz="2178" spc="65">
                <a:solidFill>
                  <a:srgbClr val="2D1674"/>
                </a:solidFill>
                <a:latin typeface="Anonymous Pro"/>
              </a:rPr>
              <a:t>chebyshev</a:t>
            </a:r>
          </a:p>
          <a:p>
            <a:pPr algn="ctr">
              <a:lnSpc>
                <a:spcPts val="2614"/>
              </a:lnSpc>
            </a:pPr>
            <a:r>
              <a:rPr lang="en-US" sz="2178" spc="65">
                <a:solidFill>
                  <a:srgbClr val="2D1674"/>
                </a:solidFill>
                <a:latin typeface="Anonymous Pro"/>
              </a:rPr>
              <a:t>type ii </a:t>
            </a:r>
          </a:p>
          <a:p>
            <a:pPr algn="ctr">
              <a:lnSpc>
                <a:spcPts val="2614"/>
              </a:lnSpc>
            </a:pPr>
            <a:r>
              <a:rPr lang="en-US" sz="2178" spc="65">
                <a:solidFill>
                  <a:srgbClr val="2D1674"/>
                </a:solidFill>
                <a:latin typeface="Anonymous Pro"/>
              </a:rPr>
              <a:t>IIR LPF</a:t>
            </a:r>
          </a:p>
        </p:txBody>
      </p:sp>
      <p:sp>
        <p:nvSpPr>
          <p:cNvPr name="TextBox 19" id="19"/>
          <p:cNvSpPr txBox="true"/>
          <p:nvPr/>
        </p:nvSpPr>
        <p:spPr>
          <a:xfrm rot="0">
            <a:off x="6747906" y="2335454"/>
            <a:ext cx="1913330" cy="1381125"/>
          </a:xfrm>
          <a:prstGeom prst="rect">
            <a:avLst/>
          </a:prstGeom>
        </p:spPr>
        <p:txBody>
          <a:bodyPr anchor="t" rtlCol="false" tIns="0" lIns="0" bIns="0" rIns="0">
            <a:spAutoFit/>
          </a:bodyPr>
          <a:lstStyle/>
          <a:p>
            <a:pPr algn="ctr">
              <a:lnSpc>
                <a:spcPts val="3600"/>
              </a:lnSpc>
            </a:pPr>
            <a:r>
              <a:rPr lang="en-US" sz="3000" spc="89">
                <a:solidFill>
                  <a:srgbClr val="2D1674"/>
                </a:solidFill>
                <a:latin typeface="Anonymous Pro"/>
              </a:rPr>
              <a:t>Buffer storing d </a:t>
            </a:r>
          </a:p>
        </p:txBody>
      </p:sp>
      <p:sp>
        <p:nvSpPr>
          <p:cNvPr name="TextBox 20" id="20"/>
          <p:cNvSpPr txBox="true"/>
          <p:nvPr/>
        </p:nvSpPr>
        <p:spPr>
          <a:xfrm rot="0">
            <a:off x="12413457" y="2678354"/>
            <a:ext cx="1913330" cy="466725"/>
          </a:xfrm>
          <a:prstGeom prst="rect">
            <a:avLst/>
          </a:prstGeom>
        </p:spPr>
        <p:txBody>
          <a:bodyPr anchor="t" rtlCol="false" tIns="0" lIns="0" bIns="0" rIns="0">
            <a:spAutoFit/>
          </a:bodyPr>
          <a:lstStyle/>
          <a:p>
            <a:pPr>
              <a:lnSpc>
                <a:spcPts val="3600"/>
              </a:lnSpc>
            </a:pPr>
            <a:r>
              <a:rPr lang="en-US" sz="3000" spc="89">
                <a:solidFill>
                  <a:srgbClr val="2D1674"/>
                </a:solidFill>
                <a:latin typeface="Anonymous Pro"/>
              </a:rPr>
              <a:t>Sigma</a:t>
            </a:r>
          </a:p>
        </p:txBody>
      </p:sp>
      <p:sp>
        <p:nvSpPr>
          <p:cNvPr name="TextBox 21" id="21"/>
          <p:cNvSpPr txBox="true"/>
          <p:nvPr/>
        </p:nvSpPr>
        <p:spPr>
          <a:xfrm rot="0">
            <a:off x="15345970" y="5075227"/>
            <a:ext cx="1913330" cy="1381125"/>
          </a:xfrm>
          <a:prstGeom prst="rect">
            <a:avLst/>
          </a:prstGeom>
        </p:spPr>
        <p:txBody>
          <a:bodyPr anchor="t" rtlCol="false" tIns="0" lIns="0" bIns="0" rIns="0">
            <a:spAutoFit/>
          </a:bodyPr>
          <a:lstStyle/>
          <a:p>
            <a:pPr algn="ctr">
              <a:lnSpc>
                <a:spcPts val="3600"/>
              </a:lnSpc>
            </a:pPr>
            <a:r>
              <a:rPr lang="en-US" sz="3000" spc="89">
                <a:solidFill>
                  <a:srgbClr val="2D1674"/>
                </a:solidFill>
                <a:latin typeface="Anonymous Pro"/>
              </a:rPr>
              <a:t>y[n]: Filtered EGC </a:t>
            </a:r>
          </a:p>
        </p:txBody>
      </p:sp>
      <p:sp>
        <p:nvSpPr>
          <p:cNvPr name="TextBox 22" id="22"/>
          <p:cNvSpPr txBox="true"/>
          <p:nvPr/>
        </p:nvSpPr>
        <p:spPr>
          <a:xfrm rot="0">
            <a:off x="6747906" y="7904508"/>
            <a:ext cx="2046050" cy="725273"/>
          </a:xfrm>
          <a:prstGeom prst="rect">
            <a:avLst/>
          </a:prstGeom>
        </p:spPr>
        <p:txBody>
          <a:bodyPr anchor="t" rtlCol="false" tIns="0" lIns="0" bIns="0" rIns="0">
            <a:spAutoFit/>
          </a:bodyPr>
          <a:lstStyle/>
          <a:p>
            <a:pPr algn="ctr">
              <a:lnSpc>
                <a:spcPts val="2869"/>
              </a:lnSpc>
            </a:pPr>
            <a:r>
              <a:rPr lang="en-US" sz="2390" spc="71">
                <a:solidFill>
                  <a:srgbClr val="2D1674"/>
                </a:solidFill>
                <a:latin typeface="Anonymous Pro"/>
              </a:rPr>
              <a:t>Unwrapping phase </a:t>
            </a:r>
          </a:p>
        </p:txBody>
      </p:sp>
      <p:sp>
        <p:nvSpPr>
          <p:cNvPr name="TextBox 23" id="23"/>
          <p:cNvSpPr txBox="true"/>
          <p:nvPr/>
        </p:nvSpPr>
        <p:spPr>
          <a:xfrm rot="0">
            <a:off x="12080863" y="7576582"/>
            <a:ext cx="1913330" cy="1381125"/>
          </a:xfrm>
          <a:prstGeom prst="rect">
            <a:avLst/>
          </a:prstGeom>
        </p:spPr>
        <p:txBody>
          <a:bodyPr anchor="t" rtlCol="false" tIns="0" lIns="0" bIns="0" rIns="0">
            <a:spAutoFit/>
          </a:bodyPr>
          <a:lstStyle/>
          <a:p>
            <a:pPr algn="ctr">
              <a:lnSpc>
                <a:spcPts val="3600"/>
              </a:lnSpc>
            </a:pPr>
            <a:r>
              <a:rPr lang="en-US" sz="3000" spc="89">
                <a:solidFill>
                  <a:srgbClr val="2D1674"/>
                </a:solidFill>
                <a:latin typeface="Anonymous Pro"/>
              </a:rPr>
              <a:t>sample delay (d)</a:t>
            </a:r>
          </a:p>
        </p:txBody>
      </p:sp>
      <p:pic>
        <p:nvPicPr>
          <p:cNvPr name="Picture 24" id="24"/>
          <p:cNvPicPr>
            <a:picLocks noChangeAspect="true"/>
          </p:cNvPicPr>
          <p:nvPr/>
        </p:nvPicPr>
        <p:blipFill>
          <a:blip r:embed="rId5"/>
          <a:srcRect l="0" t="0" r="0" b="0"/>
          <a:stretch>
            <a:fillRect/>
          </a:stretch>
        </p:blipFill>
        <p:spPr>
          <a:xfrm flipH="false" flipV="false" rot="-6627340">
            <a:off x="14911705" y="2488400"/>
            <a:ext cx="1588844" cy="1313359"/>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1EF"/>
        </a:solidFill>
      </p:bgPr>
    </p:bg>
    <p:spTree>
      <p:nvGrpSpPr>
        <p:cNvPr id="1" name=""/>
        <p:cNvGrpSpPr/>
        <p:nvPr/>
      </p:nvGrpSpPr>
      <p:grpSpPr>
        <a:xfrm>
          <a:off x="0" y="0"/>
          <a:ext cx="0" cy="0"/>
          <a:chOff x="0" y="0"/>
          <a:chExt cx="0" cy="0"/>
        </a:xfrm>
      </p:grpSpPr>
      <p:grpSp>
        <p:nvGrpSpPr>
          <p:cNvPr name="Group 2" id="2"/>
          <p:cNvGrpSpPr/>
          <p:nvPr/>
        </p:nvGrpSpPr>
        <p:grpSpPr>
          <a:xfrm rot="-5400000">
            <a:off x="16447678" y="482829"/>
            <a:ext cx="2216258" cy="2863175"/>
            <a:chOff x="0" y="0"/>
            <a:chExt cx="4842510" cy="6256020"/>
          </a:xfrm>
        </p:grpSpPr>
        <p:sp>
          <p:nvSpPr>
            <p:cNvPr name="Freeform 3" id="3"/>
            <p:cNvSpPr/>
            <p:nvPr/>
          </p:nvSpPr>
          <p:spPr>
            <a:xfrm>
              <a:off x="29210" y="12700"/>
              <a:ext cx="4775200" cy="6209030"/>
            </a:xfrm>
            <a:custGeom>
              <a:avLst/>
              <a:gdLst/>
              <a:ahLst/>
              <a:cxnLst/>
              <a:rect r="r" b="b" t="t" l="l"/>
              <a:pathLst>
                <a:path h="6209030" w="477520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B175FF"/>
            </a:solidFill>
          </p:spPr>
        </p:sp>
      </p:grpSp>
      <p:grpSp>
        <p:nvGrpSpPr>
          <p:cNvPr name="Group 4" id="4"/>
          <p:cNvGrpSpPr/>
          <p:nvPr/>
        </p:nvGrpSpPr>
        <p:grpSpPr>
          <a:xfrm rot="-10800000">
            <a:off x="1028700" y="-625300"/>
            <a:ext cx="2216258" cy="2863175"/>
            <a:chOff x="0" y="0"/>
            <a:chExt cx="4842510" cy="6256020"/>
          </a:xfrm>
        </p:grpSpPr>
        <p:sp>
          <p:nvSpPr>
            <p:cNvPr name="Freeform 5" id="5"/>
            <p:cNvSpPr/>
            <p:nvPr/>
          </p:nvSpPr>
          <p:spPr>
            <a:xfrm>
              <a:off x="29210" y="12700"/>
              <a:ext cx="4775200" cy="6209030"/>
            </a:xfrm>
            <a:custGeom>
              <a:avLst/>
              <a:gdLst/>
              <a:ahLst/>
              <a:cxnLst/>
              <a:rect r="r" b="b" t="t" l="l"/>
              <a:pathLst>
                <a:path h="6209030" w="4775200">
                  <a:moveTo>
                    <a:pt x="2396490" y="0"/>
                  </a:moveTo>
                  <a:cubicBezTo>
                    <a:pt x="2249170" y="0"/>
                    <a:pt x="2131060" y="119380"/>
                    <a:pt x="2131060" y="265430"/>
                  </a:cubicBezTo>
                  <a:cubicBezTo>
                    <a:pt x="2131060" y="388620"/>
                    <a:pt x="2214880" y="491490"/>
                    <a:pt x="2327910" y="521970"/>
                  </a:cubicBezTo>
                  <a:lnTo>
                    <a:pt x="2327910" y="6140450"/>
                  </a:lnTo>
                  <a:cubicBezTo>
                    <a:pt x="2327910" y="6178550"/>
                    <a:pt x="2358390" y="6209030"/>
                    <a:pt x="2396490" y="6209030"/>
                  </a:cubicBezTo>
                  <a:cubicBezTo>
                    <a:pt x="2434590" y="6209030"/>
                    <a:pt x="2465070" y="6178550"/>
                    <a:pt x="2465070" y="6140450"/>
                  </a:cubicBezTo>
                  <a:lnTo>
                    <a:pt x="2465070" y="521970"/>
                  </a:lnTo>
                  <a:cubicBezTo>
                    <a:pt x="2578100" y="491490"/>
                    <a:pt x="2661920" y="388620"/>
                    <a:pt x="2661920" y="265430"/>
                  </a:cubicBezTo>
                  <a:cubicBezTo>
                    <a:pt x="2661920" y="119380"/>
                    <a:pt x="2542540" y="0"/>
                    <a:pt x="2396490" y="0"/>
                  </a:cubicBezTo>
                  <a:close/>
                  <a:moveTo>
                    <a:pt x="4508500" y="0"/>
                  </a:moveTo>
                  <a:cubicBezTo>
                    <a:pt x="4361180" y="0"/>
                    <a:pt x="4243070" y="119380"/>
                    <a:pt x="4243070" y="265430"/>
                  </a:cubicBezTo>
                  <a:cubicBezTo>
                    <a:pt x="4243070" y="388620"/>
                    <a:pt x="4326890" y="491490"/>
                    <a:pt x="4439920" y="521970"/>
                  </a:cubicBezTo>
                  <a:lnTo>
                    <a:pt x="4439920" y="3042920"/>
                  </a:lnTo>
                  <a:lnTo>
                    <a:pt x="2960370" y="3042920"/>
                  </a:lnTo>
                  <a:cubicBezTo>
                    <a:pt x="2922270" y="3042920"/>
                    <a:pt x="2891790" y="3073400"/>
                    <a:pt x="2891790" y="3111500"/>
                  </a:cubicBezTo>
                  <a:lnTo>
                    <a:pt x="2891790" y="6140450"/>
                  </a:lnTo>
                  <a:cubicBezTo>
                    <a:pt x="2891790" y="6178550"/>
                    <a:pt x="2922270" y="6209030"/>
                    <a:pt x="2960370" y="6209030"/>
                  </a:cubicBezTo>
                  <a:cubicBezTo>
                    <a:pt x="2998470" y="6209030"/>
                    <a:pt x="3028950" y="6178550"/>
                    <a:pt x="3028950" y="6140450"/>
                  </a:cubicBezTo>
                  <a:lnTo>
                    <a:pt x="3028950" y="3180080"/>
                  </a:lnTo>
                  <a:lnTo>
                    <a:pt x="4509770" y="3180080"/>
                  </a:lnTo>
                  <a:cubicBezTo>
                    <a:pt x="4547870" y="3180080"/>
                    <a:pt x="4578350" y="3149600"/>
                    <a:pt x="4578350" y="3111500"/>
                  </a:cubicBezTo>
                  <a:lnTo>
                    <a:pt x="4578350" y="521970"/>
                  </a:lnTo>
                  <a:cubicBezTo>
                    <a:pt x="4691380" y="491490"/>
                    <a:pt x="4775200" y="388620"/>
                    <a:pt x="4775200" y="265430"/>
                  </a:cubicBezTo>
                  <a:cubicBezTo>
                    <a:pt x="4775200" y="119380"/>
                    <a:pt x="4655820" y="0"/>
                    <a:pt x="4508500" y="0"/>
                  </a:cubicBezTo>
                  <a:close/>
                  <a:moveTo>
                    <a:pt x="1814830" y="3044190"/>
                  </a:moveTo>
                  <a:lnTo>
                    <a:pt x="334010" y="3044190"/>
                  </a:lnTo>
                  <a:lnTo>
                    <a:pt x="334010" y="521970"/>
                  </a:lnTo>
                  <a:cubicBezTo>
                    <a:pt x="447040" y="491490"/>
                    <a:pt x="530860" y="388620"/>
                    <a:pt x="530860" y="265430"/>
                  </a:cubicBezTo>
                  <a:cubicBezTo>
                    <a:pt x="530860" y="119380"/>
                    <a:pt x="411480" y="0"/>
                    <a:pt x="265430" y="0"/>
                  </a:cubicBezTo>
                  <a:cubicBezTo>
                    <a:pt x="118110" y="0"/>
                    <a:pt x="0" y="119380"/>
                    <a:pt x="0" y="265430"/>
                  </a:cubicBezTo>
                  <a:cubicBezTo>
                    <a:pt x="0" y="388620"/>
                    <a:pt x="83820" y="491490"/>
                    <a:pt x="196850" y="521970"/>
                  </a:cubicBezTo>
                  <a:lnTo>
                    <a:pt x="196850" y="3111500"/>
                  </a:lnTo>
                  <a:cubicBezTo>
                    <a:pt x="196850" y="3149600"/>
                    <a:pt x="227330" y="3180080"/>
                    <a:pt x="265430" y="3180080"/>
                  </a:cubicBezTo>
                  <a:lnTo>
                    <a:pt x="1746250" y="3180080"/>
                  </a:lnTo>
                  <a:lnTo>
                    <a:pt x="1746250" y="6140450"/>
                  </a:lnTo>
                  <a:cubicBezTo>
                    <a:pt x="1746250" y="6178550"/>
                    <a:pt x="1776730" y="6209030"/>
                    <a:pt x="1814830" y="6209030"/>
                  </a:cubicBezTo>
                  <a:cubicBezTo>
                    <a:pt x="1852930" y="6209030"/>
                    <a:pt x="1883410" y="6178550"/>
                    <a:pt x="1883410" y="6140450"/>
                  </a:cubicBezTo>
                  <a:lnTo>
                    <a:pt x="1883410" y="3111500"/>
                  </a:lnTo>
                  <a:cubicBezTo>
                    <a:pt x="1883410" y="3074670"/>
                    <a:pt x="1851660" y="3044190"/>
                    <a:pt x="1814830" y="3044190"/>
                  </a:cubicBezTo>
                  <a:close/>
                </a:path>
              </a:pathLst>
            </a:custGeom>
            <a:solidFill>
              <a:srgbClr val="B175FF"/>
            </a:solidFill>
          </p:spPr>
        </p:sp>
      </p:grpSp>
      <p:pic>
        <p:nvPicPr>
          <p:cNvPr name="Picture 6" id="6"/>
          <p:cNvPicPr>
            <a:picLocks noChangeAspect="true"/>
          </p:cNvPicPr>
          <p:nvPr/>
        </p:nvPicPr>
        <p:blipFill>
          <a:blip r:embed="rId2"/>
          <a:srcRect l="0" t="0" r="0" b="0"/>
          <a:stretch>
            <a:fillRect/>
          </a:stretch>
        </p:blipFill>
        <p:spPr>
          <a:xfrm flipH="false" flipV="false" rot="0">
            <a:off x="3657600" y="1543050"/>
            <a:ext cx="10972800" cy="8229600"/>
          </a:xfrm>
          <a:prstGeom prst="rect">
            <a:avLst/>
          </a:prstGeom>
        </p:spPr>
      </p:pic>
      <p:sp>
        <p:nvSpPr>
          <p:cNvPr name="TextBox 7" id="7"/>
          <p:cNvSpPr txBox="true"/>
          <p:nvPr/>
        </p:nvSpPr>
        <p:spPr>
          <a:xfrm rot="0">
            <a:off x="3657600" y="369725"/>
            <a:ext cx="7857843" cy="930275"/>
          </a:xfrm>
          <a:prstGeom prst="rect">
            <a:avLst/>
          </a:prstGeom>
        </p:spPr>
        <p:txBody>
          <a:bodyPr anchor="t" rtlCol="false" tIns="0" lIns="0" bIns="0" rIns="0">
            <a:spAutoFit/>
          </a:bodyPr>
          <a:lstStyle/>
          <a:p>
            <a:pPr>
              <a:lnSpc>
                <a:spcPts val="7150"/>
              </a:lnSpc>
            </a:pPr>
            <a:r>
              <a:rPr lang="en-US" sz="6500" spc="130">
                <a:solidFill>
                  <a:srgbClr val="2D1674"/>
                </a:solidFill>
                <a:latin typeface="Anonymous Pro Bold"/>
              </a:rPr>
              <a:t>BODE PLOT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blipFill>
          <a:blip r:embed="rId2"/>
          <a:srcRect l="0" t="7786" r="0" b="7786"/>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525002" y="4595309"/>
            <a:ext cx="1096946" cy="111177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3949646" y="1820878"/>
            <a:ext cx="10972800" cy="8229600"/>
          </a:xfrm>
          <a:prstGeom prst="rect">
            <a:avLst/>
          </a:prstGeom>
        </p:spPr>
      </p:pic>
      <p:sp>
        <p:nvSpPr>
          <p:cNvPr name="TextBox 4" id="4"/>
          <p:cNvSpPr txBox="true"/>
          <p:nvPr/>
        </p:nvSpPr>
        <p:spPr>
          <a:xfrm rot="0">
            <a:off x="6351382" y="658635"/>
            <a:ext cx="6169329" cy="644881"/>
          </a:xfrm>
          <a:prstGeom prst="rect">
            <a:avLst/>
          </a:prstGeom>
        </p:spPr>
        <p:txBody>
          <a:bodyPr anchor="t" rtlCol="false" tIns="0" lIns="0" bIns="0" rIns="0">
            <a:spAutoFit/>
          </a:bodyPr>
          <a:lstStyle/>
          <a:p>
            <a:pPr>
              <a:lnSpc>
                <a:spcPts val="4807"/>
              </a:lnSpc>
            </a:pPr>
            <a:r>
              <a:rPr lang="en-US" sz="4370" spc="87">
                <a:solidFill>
                  <a:srgbClr val="FBF1EF"/>
                </a:solidFill>
                <a:latin typeface="Anonymous Pro Bold"/>
              </a:rPr>
              <a:t>SINYAL MULA MULA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DADuPY-dxnY</dc:identifier>
  <dcterms:modified xsi:type="dcterms:W3CDTF">2011-08-01T06:04:30Z</dcterms:modified>
  <cp:revision>1</cp:revision>
  <dc:title>Violet and Purple Visual Chaos Technology Presentation</dc:title>
</cp:coreProperties>
</file>